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60" r:id="rId4"/>
    <p:sldId id="282" r:id="rId5"/>
    <p:sldId id="283" r:id="rId6"/>
    <p:sldId id="261" r:id="rId7"/>
    <p:sldId id="279" r:id="rId8"/>
    <p:sldId id="280" r:id="rId9"/>
    <p:sldId id="278" r:id="rId10"/>
    <p:sldId id="281" r:id="rId11"/>
    <p:sldId id="284" r:id="rId12"/>
    <p:sldId id="264" r:id="rId13"/>
    <p:sldId id="286" r:id="rId14"/>
    <p:sldId id="295" r:id="rId15"/>
    <p:sldId id="294" r:id="rId16"/>
    <p:sldId id="293" r:id="rId17"/>
    <p:sldId id="269" r:id="rId18"/>
    <p:sldId id="285" r:id="rId19"/>
    <p:sldId id="270" r:id="rId20"/>
    <p:sldId id="272" r:id="rId21"/>
    <p:sldId id="273" r:id="rId22"/>
    <p:sldId id="274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9104" autoAdjust="0"/>
  </p:normalViewPr>
  <p:slideViewPr>
    <p:cSldViewPr>
      <p:cViewPr varScale="1">
        <p:scale>
          <a:sx n="72" d="100"/>
          <a:sy n="7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DCFDFB-597F-4EA2-B6D0-504645209284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DB20E94-E56D-423F-B532-EE8600885DF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Отличники</a:t>
          </a:r>
          <a:endParaRPr lang="ru-RU" sz="2400" b="1" dirty="0">
            <a:solidFill>
              <a:srgbClr val="FF0000"/>
            </a:solidFill>
          </a:endParaRPr>
        </a:p>
      </dgm:t>
    </dgm:pt>
    <dgm:pt modelId="{8572EB1C-6589-4168-8FEF-B538ADDF3BD1}" type="parTrans" cxnId="{8D662E98-A839-4A42-A030-BCFBA61E72F3}">
      <dgm:prSet/>
      <dgm:spPr/>
      <dgm:t>
        <a:bodyPr/>
        <a:lstStyle/>
        <a:p>
          <a:endParaRPr lang="ru-RU"/>
        </a:p>
      </dgm:t>
    </dgm:pt>
    <dgm:pt modelId="{356810CD-3AA7-44D4-AAE5-E74D700A4CF9}" type="sibTrans" cxnId="{8D662E98-A839-4A42-A030-BCFBA61E72F3}">
      <dgm:prSet/>
      <dgm:spPr/>
      <dgm:t>
        <a:bodyPr/>
        <a:lstStyle/>
        <a:p>
          <a:endParaRPr lang="ru-RU"/>
        </a:p>
      </dgm:t>
    </dgm:pt>
    <dgm:pt modelId="{C17C6AD1-8334-4179-9345-C85FB8493315}">
      <dgm:prSet phldrT="[Текст]" custT="1"/>
      <dgm:spPr/>
      <dgm:t>
        <a:bodyPr/>
        <a:lstStyle/>
        <a:p>
          <a:pPr algn="l"/>
          <a:r>
            <a:rPr lang="ru-RU" sz="2000" b="1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Галиахметова</a:t>
          </a:r>
          <a:r>
            <a: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С</a:t>
          </a:r>
          <a:endParaRPr lang="ru-RU" sz="20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661BDE-2374-4E72-8F62-A5C5F3809563}" type="parTrans" cxnId="{FB2C17C3-637A-4482-936C-4B07990B4B67}">
      <dgm:prSet/>
      <dgm:spPr/>
      <dgm:t>
        <a:bodyPr/>
        <a:lstStyle/>
        <a:p>
          <a:endParaRPr lang="ru-RU"/>
        </a:p>
      </dgm:t>
    </dgm:pt>
    <dgm:pt modelId="{8F643DE1-6388-4C13-85F1-9DD757B2CE48}" type="sibTrans" cxnId="{FB2C17C3-637A-4482-936C-4B07990B4B67}">
      <dgm:prSet/>
      <dgm:spPr/>
      <dgm:t>
        <a:bodyPr/>
        <a:lstStyle/>
        <a:p>
          <a:endParaRPr lang="ru-RU"/>
        </a:p>
      </dgm:t>
    </dgm:pt>
    <dgm:pt modelId="{E633C363-CC09-4F37-9799-4FEB0A65A2C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Ударники</a:t>
          </a:r>
          <a:endParaRPr lang="ru-RU" sz="2400" b="1" dirty="0">
            <a:solidFill>
              <a:srgbClr val="FF0000"/>
            </a:solidFill>
          </a:endParaRPr>
        </a:p>
      </dgm:t>
    </dgm:pt>
    <dgm:pt modelId="{5CB9D71D-CEE6-4CB0-B557-14E7BCE658B0}" type="parTrans" cxnId="{CBCE89FF-7005-4032-A7B8-5D31A707A535}">
      <dgm:prSet/>
      <dgm:spPr/>
      <dgm:t>
        <a:bodyPr/>
        <a:lstStyle/>
        <a:p>
          <a:endParaRPr lang="ru-RU"/>
        </a:p>
      </dgm:t>
    </dgm:pt>
    <dgm:pt modelId="{B5434B8F-8CC2-41A9-9020-39D558DC2DAB}" type="sibTrans" cxnId="{CBCE89FF-7005-4032-A7B8-5D31A707A535}">
      <dgm:prSet/>
      <dgm:spPr/>
      <dgm:t>
        <a:bodyPr/>
        <a:lstStyle/>
        <a:p>
          <a:endParaRPr lang="ru-RU"/>
        </a:p>
      </dgm:t>
    </dgm:pt>
    <dgm:pt modelId="{A2BE34F2-8405-4C48-A96B-70557722F8B5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Камалов Л.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480857E1-FAD7-40C0-A9AE-45E567DE51FE}" type="parTrans" cxnId="{F0921026-A751-48BA-97C5-59E20AF48C6F}">
      <dgm:prSet/>
      <dgm:spPr/>
      <dgm:t>
        <a:bodyPr/>
        <a:lstStyle/>
        <a:p>
          <a:endParaRPr lang="ru-RU"/>
        </a:p>
      </dgm:t>
    </dgm:pt>
    <dgm:pt modelId="{0F121434-14B7-4643-A90A-1EDE15D2B1C9}" type="sibTrans" cxnId="{F0921026-A751-48BA-97C5-59E20AF48C6F}">
      <dgm:prSet/>
      <dgm:spPr/>
      <dgm:t>
        <a:bodyPr/>
        <a:lstStyle/>
        <a:p>
          <a:endParaRPr lang="ru-RU"/>
        </a:p>
      </dgm:t>
    </dgm:pt>
    <dgm:pt modelId="{60E98BE4-B689-4FFF-B0C4-0A7C0E5DFBF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С двумя «3»</a:t>
          </a:r>
          <a:endParaRPr lang="ru-RU" sz="2400" b="1" dirty="0">
            <a:solidFill>
              <a:srgbClr val="FF0000"/>
            </a:solidFill>
          </a:endParaRPr>
        </a:p>
      </dgm:t>
    </dgm:pt>
    <dgm:pt modelId="{DC0E7D23-FF65-44FE-831C-728F2FCECEA2}" type="parTrans" cxnId="{8FD267EE-56A9-4FD0-B37D-8B389A846344}">
      <dgm:prSet/>
      <dgm:spPr/>
      <dgm:t>
        <a:bodyPr/>
        <a:lstStyle/>
        <a:p>
          <a:endParaRPr lang="ru-RU"/>
        </a:p>
      </dgm:t>
    </dgm:pt>
    <dgm:pt modelId="{A91B1048-55BB-4C2F-9C95-6CF79DB80ED9}" type="sibTrans" cxnId="{8FD267EE-56A9-4FD0-B37D-8B389A846344}">
      <dgm:prSet/>
      <dgm:spPr/>
      <dgm:t>
        <a:bodyPr/>
        <a:lstStyle/>
        <a:p>
          <a:endParaRPr lang="ru-RU"/>
        </a:p>
      </dgm:t>
    </dgm:pt>
    <dgm:pt modelId="{EFD0D01A-E6CD-4639-BC70-9802168C263B}">
      <dgm:prSet phldrT="[Текст]" custT="1"/>
      <dgm:spPr/>
      <dgm:t>
        <a:bodyPr/>
        <a:lstStyle/>
        <a:p>
          <a:r>
            <a:rPr lang="ru-RU" sz="1800" b="1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Давлетшин</a:t>
          </a:r>
          <a:r>
            <a:rPr 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1800" b="1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рус.яз,лит.чт</a:t>
          </a:r>
          <a:r>
            <a:rPr 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.)</a:t>
          </a:r>
          <a:endParaRPr lang="ru-RU" sz="18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5E44B0-1103-4425-B147-8BC8FF70FD90}" type="parTrans" cxnId="{7AB216B6-8F9F-4859-8EC4-F2A8F275635E}">
      <dgm:prSet/>
      <dgm:spPr/>
      <dgm:t>
        <a:bodyPr/>
        <a:lstStyle/>
        <a:p>
          <a:endParaRPr lang="ru-RU"/>
        </a:p>
      </dgm:t>
    </dgm:pt>
    <dgm:pt modelId="{210AA4FB-72F9-4671-B31B-3F0D1B87E649}" type="sibTrans" cxnId="{7AB216B6-8F9F-4859-8EC4-F2A8F275635E}">
      <dgm:prSet/>
      <dgm:spPr/>
      <dgm:t>
        <a:bodyPr/>
        <a:lstStyle/>
        <a:p>
          <a:endParaRPr lang="ru-RU"/>
        </a:p>
      </dgm:t>
    </dgm:pt>
    <dgm:pt modelId="{30611488-AC11-47A5-BF4C-2F2012899FAD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Набиева А</a:t>
          </a:r>
          <a:endParaRPr lang="ru-RU" sz="20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C69967-7B1C-4AF1-A5F8-0EA417703007}" type="parTrans" cxnId="{040E5046-546E-4D8F-AC82-43C4F1C168CA}">
      <dgm:prSet/>
      <dgm:spPr/>
    </dgm:pt>
    <dgm:pt modelId="{AC874DCF-B29D-4134-A076-9789F888D26F}" type="sibTrans" cxnId="{040E5046-546E-4D8F-AC82-43C4F1C168CA}">
      <dgm:prSet/>
      <dgm:spPr/>
    </dgm:pt>
    <dgm:pt modelId="{CAD7968D-3666-455B-A798-F8512A1A0C9F}">
      <dgm:prSet phldrT="[Текст]" custT="1"/>
      <dgm:spPr/>
      <dgm:t>
        <a:bodyPr/>
        <a:lstStyle/>
        <a:p>
          <a:pPr algn="l"/>
          <a:r>
            <a:rPr lang="ru-RU" sz="2000" b="1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Тимерзянеов</a:t>
          </a:r>
          <a:r>
            <a: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Д.</a:t>
          </a:r>
          <a:endParaRPr lang="ru-RU" sz="20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D04A4B-DDFE-4F83-B3E7-14B5C4DE7E2E}" type="parTrans" cxnId="{58F4B903-2010-444F-A239-C3ED5E55597A}">
      <dgm:prSet/>
      <dgm:spPr/>
    </dgm:pt>
    <dgm:pt modelId="{CB6D8B44-A67E-44D1-98CA-019978E84FF5}" type="sibTrans" cxnId="{58F4B903-2010-444F-A239-C3ED5E55597A}">
      <dgm:prSet/>
      <dgm:spPr/>
    </dgm:pt>
    <dgm:pt modelId="{A6497DB0-33C9-459E-9763-E950409E4B30}">
      <dgm:prSet phldrT="[Текст]" custT="1"/>
      <dgm:spPr/>
      <dgm:t>
        <a:bodyPr/>
        <a:lstStyle/>
        <a:p>
          <a:pPr algn="l"/>
          <a:r>
            <a:rPr lang="ru-RU" sz="2000" b="1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Шайнуров</a:t>
          </a:r>
          <a:r>
            <a: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И. </a:t>
          </a:r>
          <a:endParaRPr lang="ru-RU" sz="20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C1F87F-658E-4EBC-954D-98B25065007F}" type="parTrans" cxnId="{84A1DCCB-4291-4BDE-B9B9-4419F396518C}">
      <dgm:prSet/>
      <dgm:spPr/>
    </dgm:pt>
    <dgm:pt modelId="{9AAC579B-4377-4DC3-A134-6C82F025123A}" type="sibTrans" cxnId="{84A1DCCB-4291-4BDE-B9B9-4419F396518C}">
      <dgm:prSet/>
      <dgm:spPr/>
    </dgm:pt>
    <dgm:pt modelId="{114E3817-B4E2-4A3E-92BA-93DB100FE047}">
      <dgm:prSet phldrT="[Текст]" custT="1"/>
      <dgm:spPr/>
      <dgm:t>
        <a:bodyPr/>
        <a:lstStyle/>
        <a:p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Касимов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И.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CAF3256D-844D-4B54-A108-46DCEF751CE7}" type="parTrans" cxnId="{1925DC8F-7C51-44A8-AF6A-35E59BDE5FE4}">
      <dgm:prSet/>
      <dgm:spPr/>
    </dgm:pt>
    <dgm:pt modelId="{F3C5F6EE-2671-42A7-A37E-B05F9EE2C630}" type="sibTrans" cxnId="{1925DC8F-7C51-44A8-AF6A-35E59BDE5FE4}">
      <dgm:prSet/>
      <dgm:spPr/>
    </dgm:pt>
    <dgm:pt modelId="{617E8D11-F39A-4B44-A807-D451EA35B82D}">
      <dgm:prSet phldrT="[Текст]" custT="1"/>
      <dgm:spPr/>
      <dgm:t>
        <a:bodyPr/>
        <a:lstStyle/>
        <a:p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Муллахметова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М.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3DCEA20-061C-402D-890F-24FC43344051}" type="parTrans" cxnId="{9E627EA1-F192-4D48-B1DF-7BE73F35B97C}">
      <dgm:prSet/>
      <dgm:spPr/>
    </dgm:pt>
    <dgm:pt modelId="{24A1FD3D-66D3-42E9-A9E1-6AF117716F63}" type="sibTrans" cxnId="{9E627EA1-F192-4D48-B1DF-7BE73F35B97C}">
      <dgm:prSet/>
      <dgm:spPr/>
    </dgm:pt>
    <dgm:pt modelId="{DB559BBD-E46A-49E1-90B7-5799AAA3896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Мустафина Э.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B9B36DB-0F88-4430-B1CD-076A62602711}" type="parTrans" cxnId="{2D012745-FBB9-4796-A808-670A134C0340}">
      <dgm:prSet/>
      <dgm:spPr/>
    </dgm:pt>
    <dgm:pt modelId="{09C1F5F4-85B1-420F-9349-773E752821B4}" type="sibTrans" cxnId="{2D012745-FBB9-4796-A808-670A134C0340}">
      <dgm:prSet/>
      <dgm:spPr/>
    </dgm:pt>
    <dgm:pt modelId="{A47B63F2-6097-4EAF-A4A6-73CBF03E60E8}">
      <dgm:prSet phldrT="[Текст]" custT="1"/>
      <dgm:spPr/>
      <dgm:t>
        <a:bodyPr/>
        <a:lstStyle/>
        <a:p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Нуров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З.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4878D00-BBB4-4697-B315-49B76B1EB2EC}" type="parTrans" cxnId="{25CEFBC5-66E7-4CB2-B7D2-4BB92FF343D4}">
      <dgm:prSet/>
      <dgm:spPr/>
    </dgm:pt>
    <dgm:pt modelId="{0B10004F-1ADB-4B9A-9D53-F314DA11366B}" type="sibTrans" cxnId="{25CEFBC5-66E7-4CB2-B7D2-4BB92FF343D4}">
      <dgm:prSet/>
      <dgm:spPr/>
    </dgm:pt>
    <dgm:pt modelId="{6FA9386A-C275-41E7-BE5D-F0FCC151555F}" type="pres">
      <dgm:prSet presAssocID="{74DCFDFB-597F-4EA2-B6D0-5046452092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3B66C7-BA1D-4EBF-ACA3-654FF62F7529}" type="pres">
      <dgm:prSet presAssocID="{9DB20E94-E56D-423F-B532-EE8600885DF7}" presName="composite" presStyleCnt="0"/>
      <dgm:spPr/>
    </dgm:pt>
    <dgm:pt modelId="{1B8185BE-AD5D-41AA-9A6C-7C10215322B3}" type="pres">
      <dgm:prSet presAssocID="{9DB20E94-E56D-423F-B532-EE8600885DF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389AF-1466-44EE-9996-08ABD4448891}" type="pres">
      <dgm:prSet presAssocID="{9DB20E94-E56D-423F-B532-EE8600885DF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86DA9-E9A8-4F0D-9429-376DDE14ABB4}" type="pres">
      <dgm:prSet presAssocID="{356810CD-3AA7-44D4-AAE5-E74D700A4CF9}" presName="space" presStyleCnt="0"/>
      <dgm:spPr/>
    </dgm:pt>
    <dgm:pt modelId="{50272AA2-2C2F-4801-9395-6E7D640435A4}" type="pres">
      <dgm:prSet presAssocID="{E633C363-CC09-4F37-9799-4FEB0A65A2CB}" presName="composite" presStyleCnt="0"/>
      <dgm:spPr/>
    </dgm:pt>
    <dgm:pt modelId="{93FD783B-3CF3-49E3-BA46-9C96A06D1728}" type="pres">
      <dgm:prSet presAssocID="{E633C363-CC09-4F37-9799-4FEB0A65A2C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DF50D-642D-456A-AC35-F5B4E6657E17}" type="pres">
      <dgm:prSet presAssocID="{E633C363-CC09-4F37-9799-4FEB0A65A2C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2C67F-69FB-4ACB-A66E-F0D3FCC68626}" type="pres">
      <dgm:prSet presAssocID="{B5434B8F-8CC2-41A9-9020-39D558DC2DAB}" presName="space" presStyleCnt="0"/>
      <dgm:spPr/>
    </dgm:pt>
    <dgm:pt modelId="{B498C351-2C9A-4FA1-BBA4-668E6BDE8A3E}" type="pres">
      <dgm:prSet presAssocID="{60E98BE4-B689-4FFF-B0C4-0A7C0E5DFBF4}" presName="composite" presStyleCnt="0"/>
      <dgm:spPr/>
    </dgm:pt>
    <dgm:pt modelId="{475831C5-A5E4-494C-BAA9-28731B2DD4D7}" type="pres">
      <dgm:prSet presAssocID="{60E98BE4-B689-4FFF-B0C4-0A7C0E5DFBF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1511E-4F8D-43D4-A3EE-A80A171C9767}" type="pres">
      <dgm:prSet presAssocID="{60E98BE4-B689-4FFF-B0C4-0A7C0E5DFBF4}" presName="desTx" presStyleLbl="alignAccFollowNode1" presStyleIdx="2" presStyleCnt="3" custLinFactNeighborX="-1321" custLinFactNeighborY="2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CAB3A0-9742-4C1D-B8EB-C102B13C3841}" type="presOf" srcId="{617E8D11-F39A-4B44-A807-D451EA35B82D}" destId="{542DF50D-642D-456A-AC35-F5B4E6657E17}" srcOrd="0" destOrd="2" presId="urn:microsoft.com/office/officeart/2005/8/layout/hList1"/>
    <dgm:cxn modelId="{8020E10B-11C1-43BA-A3ED-EE884FB36953}" type="presOf" srcId="{114E3817-B4E2-4A3E-92BA-93DB100FE047}" destId="{542DF50D-642D-456A-AC35-F5B4E6657E17}" srcOrd="0" destOrd="1" presId="urn:microsoft.com/office/officeart/2005/8/layout/hList1"/>
    <dgm:cxn modelId="{1925DC8F-7C51-44A8-AF6A-35E59BDE5FE4}" srcId="{E633C363-CC09-4F37-9799-4FEB0A65A2CB}" destId="{114E3817-B4E2-4A3E-92BA-93DB100FE047}" srcOrd="1" destOrd="0" parTransId="{CAF3256D-844D-4B54-A108-46DCEF751CE7}" sibTransId="{F3C5F6EE-2671-42A7-A37E-B05F9EE2C630}"/>
    <dgm:cxn modelId="{2D012745-FBB9-4796-A808-670A134C0340}" srcId="{E633C363-CC09-4F37-9799-4FEB0A65A2CB}" destId="{DB559BBD-E46A-49E1-90B7-5799AAA3896C}" srcOrd="3" destOrd="0" parTransId="{2B9B36DB-0F88-4430-B1CD-076A62602711}" sibTransId="{09C1F5F4-85B1-420F-9349-773E752821B4}"/>
    <dgm:cxn modelId="{14F0844B-C0FE-45FA-9ED7-BE861A1B1950}" type="presOf" srcId="{74DCFDFB-597F-4EA2-B6D0-504645209284}" destId="{6FA9386A-C275-41E7-BE5D-F0FCC151555F}" srcOrd="0" destOrd="0" presId="urn:microsoft.com/office/officeart/2005/8/layout/hList1"/>
    <dgm:cxn modelId="{CBCE89FF-7005-4032-A7B8-5D31A707A535}" srcId="{74DCFDFB-597F-4EA2-B6D0-504645209284}" destId="{E633C363-CC09-4F37-9799-4FEB0A65A2CB}" srcOrd="1" destOrd="0" parTransId="{5CB9D71D-CEE6-4CB0-B557-14E7BCE658B0}" sibTransId="{B5434B8F-8CC2-41A9-9020-39D558DC2DAB}"/>
    <dgm:cxn modelId="{9E627EA1-F192-4D48-B1DF-7BE73F35B97C}" srcId="{E633C363-CC09-4F37-9799-4FEB0A65A2CB}" destId="{617E8D11-F39A-4B44-A807-D451EA35B82D}" srcOrd="2" destOrd="0" parTransId="{63DCEA20-061C-402D-890F-24FC43344051}" sibTransId="{24A1FD3D-66D3-42E9-A9E1-6AF117716F63}"/>
    <dgm:cxn modelId="{BC842FE5-1016-4CDD-9E01-23743E9B7C8F}" type="presOf" srcId="{A47B63F2-6097-4EAF-A4A6-73CBF03E60E8}" destId="{542DF50D-642D-456A-AC35-F5B4E6657E17}" srcOrd="0" destOrd="4" presId="urn:microsoft.com/office/officeart/2005/8/layout/hList1"/>
    <dgm:cxn modelId="{7DFB607A-4664-4F0E-8433-36BD86B8AD62}" type="presOf" srcId="{DB559BBD-E46A-49E1-90B7-5799AAA3896C}" destId="{542DF50D-642D-456A-AC35-F5B4E6657E17}" srcOrd="0" destOrd="3" presId="urn:microsoft.com/office/officeart/2005/8/layout/hList1"/>
    <dgm:cxn modelId="{9157BE0E-151B-414D-AADB-6837AD64D379}" type="presOf" srcId="{EFD0D01A-E6CD-4639-BC70-9802168C263B}" destId="{E2A1511E-4F8D-43D4-A3EE-A80A171C9767}" srcOrd="0" destOrd="0" presId="urn:microsoft.com/office/officeart/2005/8/layout/hList1"/>
    <dgm:cxn modelId="{C28B6CDE-6B49-49F9-9841-266056626C69}" type="presOf" srcId="{9DB20E94-E56D-423F-B532-EE8600885DF7}" destId="{1B8185BE-AD5D-41AA-9A6C-7C10215322B3}" srcOrd="0" destOrd="0" presId="urn:microsoft.com/office/officeart/2005/8/layout/hList1"/>
    <dgm:cxn modelId="{3943B9C2-6681-4378-BBFA-2058E779BB57}" type="presOf" srcId="{30611488-AC11-47A5-BF4C-2F2012899FAD}" destId="{D76389AF-1466-44EE-9996-08ABD4448891}" srcOrd="0" destOrd="1" presId="urn:microsoft.com/office/officeart/2005/8/layout/hList1"/>
    <dgm:cxn modelId="{7AB216B6-8F9F-4859-8EC4-F2A8F275635E}" srcId="{60E98BE4-B689-4FFF-B0C4-0A7C0E5DFBF4}" destId="{EFD0D01A-E6CD-4639-BC70-9802168C263B}" srcOrd="0" destOrd="0" parTransId="{785E44B0-1103-4425-B147-8BC8FF70FD90}" sibTransId="{210AA4FB-72F9-4671-B31B-3F0D1B87E649}"/>
    <dgm:cxn modelId="{5ECE4944-872E-4C01-A649-18D7E168EF2E}" type="presOf" srcId="{C17C6AD1-8334-4179-9345-C85FB8493315}" destId="{D76389AF-1466-44EE-9996-08ABD4448891}" srcOrd="0" destOrd="0" presId="urn:microsoft.com/office/officeart/2005/8/layout/hList1"/>
    <dgm:cxn modelId="{F0921026-A751-48BA-97C5-59E20AF48C6F}" srcId="{E633C363-CC09-4F37-9799-4FEB0A65A2CB}" destId="{A2BE34F2-8405-4C48-A96B-70557722F8B5}" srcOrd="0" destOrd="0" parTransId="{480857E1-FAD7-40C0-A9AE-45E567DE51FE}" sibTransId="{0F121434-14B7-4643-A90A-1EDE15D2B1C9}"/>
    <dgm:cxn modelId="{FB2C17C3-637A-4482-936C-4B07990B4B67}" srcId="{9DB20E94-E56D-423F-B532-EE8600885DF7}" destId="{C17C6AD1-8334-4179-9345-C85FB8493315}" srcOrd="0" destOrd="0" parTransId="{0A661BDE-2374-4E72-8F62-A5C5F3809563}" sibTransId="{8F643DE1-6388-4C13-85F1-9DD757B2CE48}"/>
    <dgm:cxn modelId="{A0F010F3-EF79-4B9D-B6BD-FA8AA0927BE7}" type="presOf" srcId="{CAD7968D-3666-455B-A798-F8512A1A0C9F}" destId="{D76389AF-1466-44EE-9996-08ABD4448891}" srcOrd="0" destOrd="2" presId="urn:microsoft.com/office/officeart/2005/8/layout/hList1"/>
    <dgm:cxn modelId="{58F4B903-2010-444F-A239-C3ED5E55597A}" srcId="{9DB20E94-E56D-423F-B532-EE8600885DF7}" destId="{CAD7968D-3666-455B-A798-F8512A1A0C9F}" srcOrd="2" destOrd="0" parTransId="{FCD04A4B-DDFE-4F83-B3E7-14B5C4DE7E2E}" sibTransId="{CB6D8B44-A67E-44D1-98CA-019978E84FF5}"/>
    <dgm:cxn modelId="{130D2C9C-E0DA-4240-B087-9B3BDBA2BA32}" type="presOf" srcId="{E633C363-CC09-4F37-9799-4FEB0A65A2CB}" destId="{93FD783B-3CF3-49E3-BA46-9C96A06D1728}" srcOrd="0" destOrd="0" presId="urn:microsoft.com/office/officeart/2005/8/layout/hList1"/>
    <dgm:cxn modelId="{8D662E98-A839-4A42-A030-BCFBA61E72F3}" srcId="{74DCFDFB-597F-4EA2-B6D0-504645209284}" destId="{9DB20E94-E56D-423F-B532-EE8600885DF7}" srcOrd="0" destOrd="0" parTransId="{8572EB1C-6589-4168-8FEF-B538ADDF3BD1}" sibTransId="{356810CD-3AA7-44D4-AAE5-E74D700A4CF9}"/>
    <dgm:cxn modelId="{E8A58018-54F2-43C3-8EC2-9AD333AC2A0A}" type="presOf" srcId="{A2BE34F2-8405-4C48-A96B-70557722F8B5}" destId="{542DF50D-642D-456A-AC35-F5B4E6657E17}" srcOrd="0" destOrd="0" presId="urn:microsoft.com/office/officeart/2005/8/layout/hList1"/>
    <dgm:cxn modelId="{84A1DCCB-4291-4BDE-B9B9-4419F396518C}" srcId="{9DB20E94-E56D-423F-B532-EE8600885DF7}" destId="{A6497DB0-33C9-459E-9763-E950409E4B30}" srcOrd="3" destOrd="0" parTransId="{6CC1F87F-658E-4EBC-954D-98B25065007F}" sibTransId="{9AAC579B-4377-4DC3-A134-6C82F025123A}"/>
    <dgm:cxn modelId="{25CEFBC5-66E7-4CB2-B7D2-4BB92FF343D4}" srcId="{E633C363-CC09-4F37-9799-4FEB0A65A2CB}" destId="{A47B63F2-6097-4EAF-A4A6-73CBF03E60E8}" srcOrd="4" destOrd="0" parTransId="{B4878D00-BBB4-4697-B315-49B76B1EB2EC}" sibTransId="{0B10004F-1ADB-4B9A-9D53-F314DA11366B}"/>
    <dgm:cxn modelId="{02E8921C-B2A9-4289-B506-DF783698B45F}" type="presOf" srcId="{60E98BE4-B689-4FFF-B0C4-0A7C0E5DFBF4}" destId="{475831C5-A5E4-494C-BAA9-28731B2DD4D7}" srcOrd="0" destOrd="0" presId="urn:microsoft.com/office/officeart/2005/8/layout/hList1"/>
    <dgm:cxn modelId="{8FD267EE-56A9-4FD0-B37D-8B389A846344}" srcId="{74DCFDFB-597F-4EA2-B6D0-504645209284}" destId="{60E98BE4-B689-4FFF-B0C4-0A7C0E5DFBF4}" srcOrd="2" destOrd="0" parTransId="{DC0E7D23-FF65-44FE-831C-728F2FCECEA2}" sibTransId="{A91B1048-55BB-4C2F-9C95-6CF79DB80ED9}"/>
    <dgm:cxn modelId="{040E5046-546E-4D8F-AC82-43C4F1C168CA}" srcId="{9DB20E94-E56D-423F-B532-EE8600885DF7}" destId="{30611488-AC11-47A5-BF4C-2F2012899FAD}" srcOrd="1" destOrd="0" parTransId="{6DC69967-7B1C-4AF1-A5F8-0EA417703007}" sibTransId="{AC874DCF-B29D-4134-A076-9789F888D26F}"/>
    <dgm:cxn modelId="{833B91E5-B073-47DF-89F1-19003C9D799E}" type="presOf" srcId="{A6497DB0-33C9-459E-9763-E950409E4B30}" destId="{D76389AF-1466-44EE-9996-08ABD4448891}" srcOrd="0" destOrd="3" presId="urn:microsoft.com/office/officeart/2005/8/layout/hList1"/>
    <dgm:cxn modelId="{52FB4CD7-E4FE-49C2-BE30-3C1934DC3106}" type="presParOf" srcId="{6FA9386A-C275-41E7-BE5D-F0FCC151555F}" destId="{043B66C7-BA1D-4EBF-ACA3-654FF62F7529}" srcOrd="0" destOrd="0" presId="urn:microsoft.com/office/officeart/2005/8/layout/hList1"/>
    <dgm:cxn modelId="{1757B9F5-E91D-42DE-845D-27DC2AC5C54E}" type="presParOf" srcId="{043B66C7-BA1D-4EBF-ACA3-654FF62F7529}" destId="{1B8185BE-AD5D-41AA-9A6C-7C10215322B3}" srcOrd="0" destOrd="0" presId="urn:microsoft.com/office/officeart/2005/8/layout/hList1"/>
    <dgm:cxn modelId="{D79BB57D-0079-4CC3-B9DE-5BCF7050312F}" type="presParOf" srcId="{043B66C7-BA1D-4EBF-ACA3-654FF62F7529}" destId="{D76389AF-1466-44EE-9996-08ABD4448891}" srcOrd="1" destOrd="0" presId="urn:microsoft.com/office/officeart/2005/8/layout/hList1"/>
    <dgm:cxn modelId="{9B90EE08-E756-4B68-AFBC-F4308B7E4935}" type="presParOf" srcId="{6FA9386A-C275-41E7-BE5D-F0FCC151555F}" destId="{0D986DA9-E9A8-4F0D-9429-376DDE14ABB4}" srcOrd="1" destOrd="0" presId="urn:microsoft.com/office/officeart/2005/8/layout/hList1"/>
    <dgm:cxn modelId="{74208A4D-4699-433F-9609-B83C08487A0B}" type="presParOf" srcId="{6FA9386A-C275-41E7-BE5D-F0FCC151555F}" destId="{50272AA2-2C2F-4801-9395-6E7D640435A4}" srcOrd="2" destOrd="0" presId="urn:microsoft.com/office/officeart/2005/8/layout/hList1"/>
    <dgm:cxn modelId="{D76379B0-DCA2-4D06-80A8-C929D109C577}" type="presParOf" srcId="{50272AA2-2C2F-4801-9395-6E7D640435A4}" destId="{93FD783B-3CF3-49E3-BA46-9C96A06D1728}" srcOrd="0" destOrd="0" presId="urn:microsoft.com/office/officeart/2005/8/layout/hList1"/>
    <dgm:cxn modelId="{DFC1DF5F-76E9-41EF-8FCE-4A7EB77568A0}" type="presParOf" srcId="{50272AA2-2C2F-4801-9395-6E7D640435A4}" destId="{542DF50D-642D-456A-AC35-F5B4E6657E17}" srcOrd="1" destOrd="0" presId="urn:microsoft.com/office/officeart/2005/8/layout/hList1"/>
    <dgm:cxn modelId="{507F5933-3D1B-43E7-8BDA-79432D75CEEB}" type="presParOf" srcId="{6FA9386A-C275-41E7-BE5D-F0FCC151555F}" destId="{8172C67F-69FB-4ACB-A66E-F0D3FCC68626}" srcOrd="3" destOrd="0" presId="urn:microsoft.com/office/officeart/2005/8/layout/hList1"/>
    <dgm:cxn modelId="{7093B32A-CB37-4A9D-93E3-B355D57B9713}" type="presParOf" srcId="{6FA9386A-C275-41E7-BE5D-F0FCC151555F}" destId="{B498C351-2C9A-4FA1-BBA4-668E6BDE8A3E}" srcOrd="4" destOrd="0" presId="urn:microsoft.com/office/officeart/2005/8/layout/hList1"/>
    <dgm:cxn modelId="{21773DAD-A8B1-4C74-A92C-FFD6C764D219}" type="presParOf" srcId="{B498C351-2C9A-4FA1-BBA4-668E6BDE8A3E}" destId="{475831C5-A5E4-494C-BAA9-28731B2DD4D7}" srcOrd="0" destOrd="0" presId="urn:microsoft.com/office/officeart/2005/8/layout/hList1"/>
    <dgm:cxn modelId="{FD7FC43D-49B2-43D3-9086-DD99BC556D89}" type="presParOf" srcId="{B498C351-2C9A-4FA1-BBA4-668E6BDE8A3E}" destId="{E2A1511E-4F8D-43D4-A3EE-A80A171C9767}" srcOrd="1" destOrd="0" presId="urn:microsoft.com/office/officeart/2005/8/layout/hList1"/>
  </dgm:cxnLst>
  <dgm:bg>
    <a:solidFill>
      <a:schemeClr val="accent1">
        <a:lumMod val="50000"/>
      </a:schemeClr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4EA0C-9B3C-471E-A4AA-D161A031022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E7B20-5961-4B7D-AF6A-2BF687B5D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CA1A1F-AF94-4911-8355-6BBF1A5068A7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330C3D-DCB9-4D73-90A9-AA0A9C220074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E7B20-5961-4B7D-AF6A-2BF687B5DF4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A11D-2952-4C55-836A-7C47631904DC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9E1E-81C8-454D-A086-5D07B7684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A11D-2952-4C55-836A-7C47631904DC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9E1E-81C8-454D-A086-5D07B7684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A11D-2952-4C55-836A-7C47631904DC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9E1E-81C8-454D-A086-5D07B7684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E54A8-014D-4D78-BBA3-8430C49A9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A11D-2952-4C55-836A-7C47631904DC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9E1E-81C8-454D-A086-5D07B7684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A11D-2952-4C55-836A-7C47631904DC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9E1E-81C8-454D-A086-5D07B7684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A11D-2952-4C55-836A-7C47631904DC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9E1E-81C8-454D-A086-5D07B7684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A11D-2952-4C55-836A-7C47631904DC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9E1E-81C8-454D-A086-5D07B7684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A11D-2952-4C55-836A-7C47631904DC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9E1E-81C8-454D-A086-5D07B7684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A11D-2952-4C55-836A-7C47631904DC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9E1E-81C8-454D-A086-5D07B7684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A11D-2952-4C55-836A-7C47631904DC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9E1E-81C8-454D-A086-5D07B7684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A11D-2952-4C55-836A-7C47631904DC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9E1E-81C8-454D-A086-5D07B7684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EA11D-2952-4C55-836A-7C47631904DC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99E1E-81C8-454D-A086-5D07B7684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nline-documents.ru/articles/2016/05/arhitektor/files/assets/common/page-substrates/page0001.jpg"/>
          <p:cNvPicPr>
            <a:picLocks noChangeAspect="1" noChangeArrowheads="1"/>
          </p:cNvPicPr>
          <p:nvPr/>
        </p:nvPicPr>
        <p:blipFill>
          <a:blip r:embed="rId2" cstate="print"/>
          <a:srcRect l="7190" t="5083" r="9096" b="5592"/>
          <a:stretch>
            <a:fillRect/>
          </a:stretch>
        </p:blipFill>
        <p:spPr bwMode="auto">
          <a:xfrm>
            <a:off x="1" y="0"/>
            <a:ext cx="9396535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7488832" cy="403244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ВО 2 КЛАССЕ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 1 ЧЕТВЕРТИ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0" name="Picture 4" descr="https://1.downloader.disk.yandex.ru/preview/935f91287e97a960b7423c78301ef69e1e5b3639d40ad95efe42e044828f1a05/5bd7b02c/1Gbema0iGR3zkom45uAyDfWwg6lozlvV4zR-DRpMg3CtmJJVZwOtXOCHsdz8C4Y5q_J6bpmRyOJonT3VoXnDag%3D%3D?uid=0&amp;filename=0_791db_ae4be282_orig.png&amp;disposition=inline&amp;hash=&amp;limit=0&amp;content_type=image%2Fpng&amp;tknv=v2&amp;size=1243x5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32172">
            <a:off x="1023690" y="3899605"/>
            <a:ext cx="2551862" cy="2891381"/>
          </a:xfrm>
          <a:prstGeom prst="rect">
            <a:avLst/>
          </a:prstGeom>
          <a:noFill/>
        </p:spPr>
      </p:pic>
      <p:pic>
        <p:nvPicPr>
          <p:cNvPr id="4102" name="Picture 6" descr="https://4.downloader.disk.yandex.ru/preview/272fd28de8dd4b13bf48722d2a37467da75d26dd2b14418d44f3feda41d95f81/5bd7b02c/QzL21CViAwHpkTUqUK4r7fWwg6lozlvV4zR-DRpMg3DW692403l2h9VfBjrLXWcGq_J6bpmRyOJonT3VoXnDag%3D%3D?uid=0&amp;filename=0_791dc_41adcf13_orig.png&amp;disposition=inline&amp;hash=&amp;limit=0&amp;content_type=image%2Fpng&amp;tknv=v2&amp;size=1243x5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7655" y="3789040"/>
            <a:ext cx="2156345" cy="22368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91880" y="494116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классов: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Валиева Д.Р.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F4950F-5F94-43BE-9248-B998E3A9E5A8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993300"/>
                </a:solidFill>
                <a:latin typeface="Times New Roman" pitchFamily="18" charset="0"/>
              </a:rPr>
              <a:t>Литературное чтение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08050"/>
            <a:ext cx="8075612" cy="21605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latin typeface="Times New Roman" pitchFamily="18" charset="0"/>
              </a:rPr>
              <a:t>2 класс</a:t>
            </a:r>
            <a:r>
              <a:rPr lang="ru-RU" sz="2400" smtClean="0">
                <a:latin typeface="Times New Roman" pitchFamily="18" charset="0"/>
              </a:rPr>
              <a:t> - </a:t>
            </a:r>
            <a:r>
              <a:rPr lang="ru-RU" sz="2400" b="1" i="1" smtClean="0">
                <a:latin typeface="Times New Roman" pitchFamily="18" charset="0"/>
              </a:rPr>
              <a:t>переход к осознанному правильному чтению целыми словами. Формирование осознанного чтения про себя.</a:t>
            </a:r>
            <a:br>
              <a:rPr lang="ru-RU" sz="2400" b="1" i="1" smtClean="0">
                <a:latin typeface="Times New Roman" pitchFamily="18" charset="0"/>
              </a:rPr>
            </a:br>
            <a:r>
              <a:rPr lang="ru-RU" sz="2400" b="1" i="1" smtClean="0">
                <a:latin typeface="Times New Roman" pitchFamily="18" charset="0"/>
              </a:rPr>
              <a:t>Осознанное, правильное, выразительное чтение целыми словами с соблюдением соответствующей интонации, тона, темпа и громкости речи.</a:t>
            </a:r>
            <a:r>
              <a:rPr lang="ru-RU" sz="2400" b="1" smtClean="0">
                <a:latin typeface="Times New Roman" pitchFamily="18" charset="0"/>
              </a:rPr>
              <a:t>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411413" y="2997200"/>
            <a:ext cx="452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>
                <a:solidFill>
                  <a:srgbClr val="993300"/>
                </a:solidFill>
                <a:latin typeface="Times New Roman" pitchFamily="18" charset="0"/>
              </a:rPr>
              <a:t>Нормы</a:t>
            </a:r>
            <a:r>
              <a:rPr lang="ru-RU" b="1">
                <a:solidFill>
                  <a:srgbClr val="993300"/>
                </a:solidFill>
              </a:rPr>
              <a:t> </a:t>
            </a:r>
            <a:r>
              <a:rPr lang="ru-RU" sz="2800" b="1">
                <a:solidFill>
                  <a:srgbClr val="993300"/>
                </a:solidFill>
                <a:latin typeface="Times New Roman" pitchFamily="18" charset="0"/>
              </a:rPr>
              <a:t>чтения во 2 классе</a:t>
            </a:r>
            <a:r>
              <a:rPr lang="ru-RU" sz="2800">
                <a:solidFill>
                  <a:srgbClr val="993300"/>
                </a:solidFill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9273" name="Group 57"/>
          <p:cNvGraphicFramePr>
            <a:graphicFrameLocks noGrp="1"/>
          </p:cNvGraphicFramePr>
          <p:nvPr>
            <p:ph sz="half" idx="2"/>
          </p:nvPr>
        </p:nvGraphicFramePr>
        <p:xfrm>
          <a:off x="539750" y="3573463"/>
          <a:ext cx="7920038" cy="828040"/>
        </p:xfrm>
        <a:graphic>
          <a:graphicData uri="http://schemas.openxmlformats.org/drawingml/2006/table">
            <a:tbl>
              <a:tblPr/>
              <a:tblGrid>
                <a:gridCol w="2638425"/>
                <a:gridCol w="2643188"/>
                <a:gridCol w="263842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Входной контроль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полугодие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полугодие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 – 50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 – 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 –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</a:tr>
            </a:tbl>
          </a:graphicData>
        </a:graphic>
      </p:graphicFrame>
      <p:sp>
        <p:nvSpPr>
          <p:cNvPr id="7188" name="Rectangle 53"/>
          <p:cNvSpPr>
            <a:spLocks noChangeArrowheads="1"/>
          </p:cNvSpPr>
          <p:nvPr/>
        </p:nvSpPr>
        <p:spPr bwMode="auto">
          <a:xfrm>
            <a:off x="323850" y="4652963"/>
            <a:ext cx="55435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«5» - больше 45 слов без ошибок.</a:t>
            </a:r>
          </a:p>
          <a:p>
            <a:r>
              <a:rPr lang="ru-RU" sz="2800" b="1">
                <a:latin typeface="Times New Roman" pitchFamily="18" charset="0"/>
              </a:rPr>
              <a:t>«4» - 35 – 45 слов.</a:t>
            </a:r>
          </a:p>
          <a:p>
            <a:r>
              <a:rPr lang="ru-RU" sz="2800" b="1">
                <a:latin typeface="Times New Roman" pitchFamily="18" charset="0"/>
              </a:rPr>
              <a:t>«3» - 25 – 34 слова.</a:t>
            </a:r>
          </a:p>
          <a:p>
            <a:r>
              <a:rPr lang="ru-RU" sz="2800" b="1">
                <a:latin typeface="Times New Roman" pitchFamily="18" charset="0"/>
              </a:rPr>
              <a:t>«2» - меньше 25 слов.</a:t>
            </a:r>
          </a:p>
        </p:txBody>
      </p:sp>
      <p:pic>
        <p:nvPicPr>
          <p:cNvPr id="7189" name="Picture 22" descr="https://im1-tub-ru.yandex.net/i?id=a466e6f072c66ff7367a08a5e5dd6a93&amp;n=33&amp;h=215&amp;w=2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652963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 проверки нормы чтения по литературному чтению.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Норма чтения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814155" y="1643546"/>
            <a:ext cx="4186473" cy="4439270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" indent="0" algn="ctr">
              <a:buFont typeface="Wingdings 2" pitchFamily="18" charset="2"/>
              <a:buNone/>
              <a:defRPr/>
            </a:pPr>
            <a:endParaRPr lang="ru-RU" b="1" i="1" dirty="0" smtClean="0">
              <a:solidFill>
                <a:srgbClr val="C00000"/>
              </a:solidFill>
            </a:endParaRPr>
          </a:p>
          <a:p>
            <a:pPr marL="45720" indent="0" algn="ctr">
              <a:buFont typeface="Wingdings 2" pitchFamily="18" charset="2"/>
              <a:buNone/>
              <a:defRPr/>
            </a:pPr>
            <a:endParaRPr lang="ru-RU" b="1" i="1" dirty="0" smtClean="0">
              <a:solidFill>
                <a:srgbClr val="C00000"/>
              </a:solidFill>
            </a:endParaRPr>
          </a:p>
          <a:p>
            <a:pPr marL="45720" indent="0" algn="ctr">
              <a:buFont typeface="Wingdings 2" pitchFamily="18" charset="2"/>
              <a:buNone/>
              <a:defRPr/>
            </a:pPr>
            <a:endParaRPr lang="ru-RU" b="1" i="1" dirty="0" smtClean="0">
              <a:solidFill>
                <a:srgbClr val="C00000"/>
              </a:solidFill>
            </a:endParaRPr>
          </a:p>
          <a:p>
            <a:pPr marL="45720" indent="0" algn="ctr">
              <a:buFont typeface="Wingdings 2" pitchFamily="18" charset="2"/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Успеваемость 100%</a:t>
            </a:r>
          </a:p>
          <a:p>
            <a:pPr marL="45720" indent="0" algn="ctr">
              <a:buFont typeface="Wingdings 2" pitchFamily="18" charset="2"/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 Качество -  64%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nline-documents.ru/articles/2016/05/arhitektor/files/assets/common/page-substrates/page0001.jpg"/>
          <p:cNvPicPr>
            <a:picLocks noChangeAspect="1" noChangeArrowheads="1"/>
          </p:cNvPicPr>
          <p:nvPr/>
        </p:nvPicPr>
        <p:blipFill>
          <a:blip r:embed="rId2" cstate="print"/>
          <a:srcRect l="10329" t="5083" r="9096" b="559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2348880"/>
            <a:ext cx="7056784" cy="3744416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dirty="0" smtClean="0">
                <a:latin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260648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Ведение тетрадей</a:t>
            </a: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196752"/>
            <a:ext cx="6912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записи в тетрадях следует оформлять </a:t>
            </a:r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каллиграфическим аккуратным почерком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0363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Пользоваться  ручкой с пастой синего цвета. </a:t>
            </a:r>
          </a:p>
          <a:p>
            <a:pPr indent="360363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подчеркивания выполняются простым карандашом.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14338" name="Picture 2" descr="https://1.downloader.disk.yandex.ru/preview/f588a8e86d72cbecc8d63f1c7366e125cb1bd96f25f94281c23950fa857a3bbf/5bd7b026/0gKX58RUjTqKf8OOf2b1sWAwPfa7nsL4wlB1eZlSEBDvbTuu6O6HYRgaE1zORVX5q_J6bpmRyOJonT3VoXnDag%3D%3D?uid=0&amp;filename=0_747ce_15be35ae_orig.png&amp;disposition=inline&amp;hash=&amp;limit=0&amp;content_type=image%2Fpng&amp;tknv=v2&amp;size=1243x5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360036"/>
            <a:ext cx="4546104" cy="4225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Наши тетради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D:\WhatsApp Image 2020-10-17 at 10.50.46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5500726" cy="3000396"/>
          </a:xfrm>
          <a:prstGeom prst="rect">
            <a:avLst/>
          </a:prstGeom>
          <a:noFill/>
        </p:spPr>
      </p:pic>
      <p:pic>
        <p:nvPicPr>
          <p:cNvPr id="2053" name="Picture 5" descr="C:\Users\USER\Desktop\WhatsApp Image 2020-10-17 at 11.01.3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894" y="2714596"/>
            <a:ext cx="6215106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WhatsApp Image 2020-10-17 at 13.19.3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43702" cy="3786150"/>
          </a:xfrm>
          <a:prstGeom prst="rect">
            <a:avLst/>
          </a:prstGeom>
          <a:noFill/>
        </p:spPr>
      </p:pic>
      <p:pic>
        <p:nvPicPr>
          <p:cNvPr id="1028" name="Picture 4" descr="C:\Users\USER\Desktop\WhatsApp Image 2020-10-17 at 13.19.31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2182" y="3571876"/>
            <a:ext cx="6881818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WhatsApp Image 2020-10-17 at 11.32.13.jpeg"/>
          <p:cNvPicPr>
            <a:picLocks noChangeAspect="1" noChangeArrowheads="1"/>
          </p:cNvPicPr>
          <p:nvPr/>
        </p:nvPicPr>
        <p:blipFill>
          <a:blip r:embed="rId2"/>
          <a:srcRect t="3846" r="1682" b="10577"/>
          <a:stretch>
            <a:fillRect/>
          </a:stretch>
        </p:blipFill>
        <p:spPr bwMode="auto">
          <a:xfrm>
            <a:off x="0" y="0"/>
            <a:ext cx="4381496" cy="3500438"/>
          </a:xfrm>
          <a:prstGeom prst="rect">
            <a:avLst/>
          </a:prstGeom>
          <a:noFill/>
        </p:spPr>
      </p:pic>
      <p:pic>
        <p:nvPicPr>
          <p:cNvPr id="5123" name="Picture 3" descr="D:\WhatsApp Image 2020-10-17 at 11.32.13 (1).jpeg"/>
          <p:cNvPicPr>
            <a:picLocks noChangeAspect="1" noChangeArrowheads="1"/>
          </p:cNvPicPr>
          <p:nvPr/>
        </p:nvPicPr>
        <p:blipFill>
          <a:blip r:embed="rId3"/>
          <a:srcRect t="14035"/>
          <a:stretch>
            <a:fillRect/>
          </a:stretch>
        </p:blipFill>
        <p:spPr bwMode="auto">
          <a:xfrm>
            <a:off x="4429124" y="3357590"/>
            <a:ext cx="4714876" cy="3500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WhatsApp Image 2020-10-17 at 10.50.47.jpeg"/>
          <p:cNvPicPr>
            <a:picLocks noChangeAspect="1" noChangeArrowheads="1"/>
          </p:cNvPicPr>
          <p:nvPr/>
        </p:nvPicPr>
        <p:blipFill>
          <a:blip r:embed="rId2"/>
          <a:srcRect t="13207" b="3774"/>
          <a:stretch>
            <a:fillRect/>
          </a:stretch>
        </p:blipFill>
        <p:spPr bwMode="auto">
          <a:xfrm>
            <a:off x="0" y="0"/>
            <a:ext cx="4429124" cy="3500438"/>
          </a:xfrm>
          <a:prstGeom prst="rect">
            <a:avLst/>
          </a:prstGeom>
          <a:noFill/>
        </p:spPr>
      </p:pic>
      <p:pic>
        <p:nvPicPr>
          <p:cNvPr id="5" name="Picture 4" descr="D:\WhatsApp Image 2020-10-17 at 11.32.14.jpeg"/>
          <p:cNvPicPr>
            <a:picLocks noChangeAspect="1" noChangeArrowheads="1"/>
          </p:cNvPicPr>
          <p:nvPr/>
        </p:nvPicPr>
        <p:blipFill>
          <a:blip r:embed="rId3"/>
          <a:srcRect l="721" t="6229" r="4807" b="3472"/>
          <a:stretch>
            <a:fillRect/>
          </a:stretch>
        </p:blipFill>
        <p:spPr bwMode="auto">
          <a:xfrm>
            <a:off x="4429124" y="3429000"/>
            <a:ext cx="4714876" cy="34290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 descr="C:\Users\USER\Desktop\WhatsApp Image 2020-10-17 at 11.32.14 (1).jpeg"/>
          <p:cNvPicPr>
            <a:picLocks noChangeAspect="1" noChangeArrowheads="1"/>
          </p:cNvPicPr>
          <p:nvPr/>
        </p:nvPicPr>
        <p:blipFill>
          <a:blip r:embed="rId4"/>
          <a:srcRect t="3077" b="4615"/>
          <a:stretch>
            <a:fillRect/>
          </a:stretch>
        </p:blipFill>
        <p:spPr bwMode="auto">
          <a:xfrm>
            <a:off x="0" y="3500438"/>
            <a:ext cx="4571968" cy="3357562"/>
          </a:xfrm>
          <a:prstGeom prst="rect">
            <a:avLst/>
          </a:prstGeom>
          <a:noFill/>
        </p:spPr>
      </p:pic>
      <p:pic>
        <p:nvPicPr>
          <p:cNvPr id="4100" name="Picture 4" descr="C:\Users\USER\Desktop\WhatsApp Image 2020-10-17 at 11.32.14 (2).jpeg"/>
          <p:cNvPicPr>
            <a:picLocks noChangeAspect="1" noChangeArrowheads="1"/>
          </p:cNvPicPr>
          <p:nvPr/>
        </p:nvPicPr>
        <p:blipFill>
          <a:blip r:embed="rId5"/>
          <a:srcRect t="4720" b="7954"/>
          <a:stretch>
            <a:fillRect/>
          </a:stretch>
        </p:blipFill>
        <p:spPr bwMode="auto">
          <a:xfrm>
            <a:off x="4357686" y="0"/>
            <a:ext cx="4786314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nline-documents.ru/articles/2016/05/arhitektor/files/assets/common/page-substrates/page0001.jpg"/>
          <p:cNvPicPr>
            <a:picLocks noChangeAspect="1" noChangeArrowheads="1"/>
          </p:cNvPicPr>
          <p:nvPr/>
        </p:nvPicPr>
        <p:blipFill>
          <a:blip r:embed="rId2" cstate="print"/>
          <a:srcRect l="10329" t="5083" r="9096" b="559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80" y="1700808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444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5122" name="Picture 2" descr="C:\Users\Галина\Pictures\2 КЛАСС\2018-10\IMG_1139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20037" y="-8777288"/>
            <a:ext cx="4421131" cy="4320000"/>
          </a:xfrm>
          <a:prstGeom prst="rect">
            <a:avLst/>
          </a:prstGeom>
          <a:noFill/>
        </p:spPr>
      </p:pic>
      <p:pic>
        <p:nvPicPr>
          <p:cNvPr id="8" name="Picture 2" descr="https://kancwagon.ru/wa-data/public/shop/products/53/72/47253/images/39467/39467.750x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07028">
            <a:off x="3705939" y="2994988"/>
            <a:ext cx="3207172" cy="32071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1412776"/>
            <a:ext cx="73448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Единый орфографический режим ведения дневников в начальной школе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Дневник - лицо ученика!</a:t>
            </a:r>
          </a:p>
        </p:txBody>
      </p:sp>
      <p:pic>
        <p:nvPicPr>
          <p:cNvPr id="3074" name="Picture 2" descr="D:\WhatsApp Image 2020-10-17 at 10.50.46 (1)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7892" b="8453"/>
          <a:stretch>
            <a:fillRect/>
          </a:stretch>
        </p:blipFill>
        <p:spPr bwMode="auto">
          <a:xfrm>
            <a:off x="0" y="857232"/>
            <a:ext cx="4286280" cy="3786214"/>
          </a:xfrm>
          <a:prstGeom prst="rect">
            <a:avLst/>
          </a:prstGeom>
          <a:noFill/>
        </p:spPr>
      </p:pic>
      <p:pic>
        <p:nvPicPr>
          <p:cNvPr id="3075" name="Picture 3" descr="C:\Users\USER\Desktop\WhatsApp Image 2020-10-17 at 11.32.15.jpeg"/>
          <p:cNvPicPr>
            <a:picLocks noChangeAspect="1" noChangeArrowheads="1"/>
          </p:cNvPicPr>
          <p:nvPr/>
        </p:nvPicPr>
        <p:blipFill>
          <a:blip r:embed="rId4"/>
          <a:srcRect t="5000" b="5000"/>
          <a:stretch>
            <a:fillRect/>
          </a:stretch>
        </p:blipFill>
        <p:spPr bwMode="auto">
          <a:xfrm>
            <a:off x="4500530" y="857232"/>
            <a:ext cx="4643470" cy="3643338"/>
          </a:xfrm>
          <a:prstGeom prst="rect">
            <a:avLst/>
          </a:prstGeom>
          <a:noFill/>
        </p:spPr>
      </p:pic>
      <p:pic>
        <p:nvPicPr>
          <p:cNvPr id="5" name="Picture 2" descr="C:\Users\USER\Desktop\WhatsApp Image 2020-10-17 at 13.19.3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4000504"/>
            <a:ext cx="5000660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nline-documents.ru/articles/2016/05/arhitektor/files/assets/common/page-substrates/page0001.jpg"/>
          <p:cNvPicPr>
            <a:picLocks noChangeAspect="1" noChangeArrowheads="1"/>
          </p:cNvPicPr>
          <p:nvPr/>
        </p:nvPicPr>
        <p:blipFill>
          <a:blip r:embed="rId2" cstate="print"/>
          <a:srcRect l="10329" t="5083" r="9096" b="559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51112" y="116632"/>
            <a:ext cx="799288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ОБЩИЕ ПОЛОЖЕНИЯ: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1.1. Дневник - основной школьный документ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учащегося.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1.2.   Дневник является официальным  школьным документом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Обязательное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 дневников требуется со 2-го класса.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1.3. Основное назначение дневника - информирование родителей и учащихся о: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    составе школьной администрации;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    педагогах, преподающих в классе;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    расписании звонков и уроков;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    расписании занятий кружков, секций;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    заданиях на дом;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    текущей и итоговой успеваемости учащихся;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    пропущенных учебных занятиях и опозданиях;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    замечаниях и благодарностях.</a:t>
            </a:r>
          </a:p>
          <a:p>
            <a:pPr algn="ctr"/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700808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444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nline-documents.ru/articles/2016/05/arhitektor/files/assets/common/page-substrates/page0001.jpg"/>
          <p:cNvPicPr>
            <a:picLocks noChangeAspect="1" noChangeArrowheads="1"/>
          </p:cNvPicPr>
          <p:nvPr/>
        </p:nvPicPr>
        <p:blipFill>
          <a:blip r:embed="rId2" cstate="print"/>
          <a:srcRect l="7190" t="5083" r="9096" b="5592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84784"/>
            <a:ext cx="8754196" cy="4464496"/>
          </a:xfrm>
        </p:spPr>
        <p:txBody>
          <a:bodyPr>
            <a:normAutofit fontScale="90000"/>
          </a:bodyPr>
          <a:lstStyle/>
          <a:p>
            <a:pPr marL="609600" indent="-609600" algn="l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1. Итоги успеваемости за 1 четверть.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Первые школьные отметки 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Ведение тетрадей и  дневников обучающимися.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Разное.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47667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nline-documents.ru/articles/2016/05/arhitektor/files/assets/common/page-substrates/page0001.jpg"/>
          <p:cNvPicPr>
            <a:picLocks noChangeAspect="1" noChangeArrowheads="1"/>
          </p:cNvPicPr>
          <p:nvPr/>
        </p:nvPicPr>
        <p:blipFill>
          <a:blip r:embed="rId2" cstate="print"/>
          <a:srcRect l="10329" t="5083" r="9096" b="559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51112" y="0"/>
            <a:ext cx="7992888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УЧАЩИХСЯ ПО ВЕДЕНИЮ ДНЕВНИКА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2.1. Ведение дневника должно </a:t>
            </a: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быть чётким, аккуратным,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своевременным, грамотным.  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2.2. Первые страницы дневника (Ф.И.О. ученика, список преподавателей, расписание на I четверть, кружки, дополнительные занятия и консультации) заполняются в течение первых двух недель, т.е. до 15.09.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2.3. Ученик ежедневно записывает домашнее задание в графы того дня, на который оно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задано.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2.4 Ученик </a:t>
            </a: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обязан в понедельник иметь дневник с заполненным расписанием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всю предстоящую неделю.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2.5 Дневник государственного стандарта  рассчитан на 34 учебные недели, поэтому не следует пропускать чистые страницы на каникулы.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2.4. Учащиеся предъявляют дневник по первому требованию учителей и классного руководителя.</a:t>
            </a:r>
          </a:p>
          <a:p>
            <a:pPr algn="ctr"/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700808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444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5122" name="Picture 2" descr="C:\Users\Галина\Pictures\2 КЛАСС\2018-10\IMG_1139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20037" y="-8777288"/>
            <a:ext cx="4421131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nline-documents.ru/articles/2016/05/arhitektor/files/assets/common/page-substrates/page0001.jpg"/>
          <p:cNvPicPr>
            <a:picLocks noChangeAspect="1" noChangeArrowheads="1"/>
          </p:cNvPicPr>
          <p:nvPr/>
        </p:nvPicPr>
        <p:blipFill>
          <a:blip r:embed="rId2" cstate="print"/>
          <a:srcRect l="10329" t="5083" r="9096" b="559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80" y="1700808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444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5122" name="Picture 2" descr="C:\Users\Галина\Pictures\2 КЛАСС\2018-10\IMG_1139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20037" y="-8777288"/>
            <a:ext cx="4421131" cy="4320000"/>
          </a:xfrm>
          <a:prstGeom prst="rect">
            <a:avLst/>
          </a:prstGeom>
          <a:noFill/>
        </p:spPr>
      </p:pic>
      <p:pic>
        <p:nvPicPr>
          <p:cNvPr id="8194" name="Picture 2" descr="https://kancwagon.ru/wa-data/public/shop/products/53/72/47253/images/39467/39467.750x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4365">
            <a:off x="4644911" y="2709824"/>
            <a:ext cx="3570734" cy="35707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980728"/>
            <a:ext cx="644522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 ДЕЯТЕЛЬНОСТЬ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3.1. Родители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ежедневно просматривают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еженедельно подписывают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дневник.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3.2. 1 раз в четверть родители подписывают сводную ведомость в конце дневника.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nline-documents.ru/articles/2016/05/arhitektor/files/assets/common/page-substrates/page0001.jpg"/>
          <p:cNvPicPr>
            <a:picLocks noChangeAspect="1" noChangeArrowheads="1"/>
          </p:cNvPicPr>
          <p:nvPr/>
        </p:nvPicPr>
        <p:blipFill>
          <a:blip r:embed="rId2" cstate="print"/>
          <a:srcRect l="10329" t="5083" r="9096" b="559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18864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700808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444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908720"/>
            <a:ext cx="67687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вечернего досуга детей.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Безопасность в интернете. Фильтры, антивирус, контроль за детьми.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Пдд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профилактики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инфекции. </a:t>
            </a:r>
          </a:p>
          <a:p>
            <a:pPr marL="342900" indent="-34290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Ручки, линейки, карандаши простые и цветные (наличие и в рабочем состоянии).</a:t>
            </a:r>
          </a:p>
          <a:p>
            <a:pPr marL="342900" indent="-34290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Рекомендации: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читаем дома вслух;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пишем красиво и аккуратно,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тетради должны быть в порядке.</a:t>
            </a:r>
          </a:p>
          <a:p>
            <a:pPr marL="342900" indent="-342900">
              <a:buAutoNum type="arabicPeriod"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4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nline-documents.ru/articles/2016/05/arhitektor/files/assets/common/page-substrates/page0001.jpg"/>
          <p:cNvPicPr>
            <a:picLocks noChangeAspect="1" noChangeArrowheads="1"/>
          </p:cNvPicPr>
          <p:nvPr/>
        </p:nvPicPr>
        <p:blipFill>
          <a:blip r:embed="rId2" cstate="print"/>
          <a:srcRect l="10329" t="5083" r="9096" b="559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80" y="1700808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444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5122" name="Picture 2" descr="C:\Users\Галина\Pictures\2 КЛАСС\2018-10\IMG_1139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20037" y="-8777288"/>
            <a:ext cx="4421131" cy="432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51720" y="1844824"/>
            <a:ext cx="55040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nline-documents.ru/articles/2016/05/arhitektor/files/assets/common/page-substrates/page0001.jpg"/>
          <p:cNvPicPr>
            <a:picLocks noChangeAspect="1" noChangeArrowheads="1"/>
          </p:cNvPicPr>
          <p:nvPr/>
        </p:nvPicPr>
        <p:blipFill>
          <a:blip r:embed="rId2" cstate="print"/>
          <a:srcRect l="7190" t="5083" r="9096" b="5592"/>
          <a:stretch>
            <a:fillRect/>
          </a:stretch>
        </p:blipFill>
        <p:spPr bwMode="auto">
          <a:xfrm>
            <a:off x="1" y="0"/>
            <a:ext cx="99725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285860"/>
            <a:ext cx="7776864" cy="4879444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начало четверти – 15обучающихся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конец четверти – 14 обучающихся, 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мальчиков и 5 девочек.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26064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 1 четверти: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229600" cy="1143000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844675"/>
            <a:ext cx="8229600" cy="4525963"/>
          </a:xfrm>
        </p:spPr>
        <p:txBody>
          <a:bodyPr/>
          <a:lstStyle/>
          <a:p>
            <a:pPr marL="45720" indent="0">
              <a:buFont typeface="Wingdings 2" pitchFamily="18" charset="2"/>
              <a:buNone/>
              <a:defRPr/>
            </a:pPr>
            <a:r>
              <a:rPr lang="ru-RU" alt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Отличники – 4ч.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Font typeface="Wingdings 2" pitchFamily="18" charset="2"/>
              <a:buNone/>
              <a:defRPr/>
            </a:pPr>
            <a:r>
              <a:rPr lang="ru-RU" alt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Ударники - 5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</a:p>
          <a:p>
            <a:pPr marL="45720" indent="0">
              <a:buFont typeface="Wingdings 2" pitchFamily="18" charset="2"/>
              <a:buNone/>
              <a:defRPr/>
            </a:pPr>
            <a:r>
              <a:rPr lang="ru-RU" alt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Потенциальные  ударники -1ч.</a:t>
            </a:r>
            <a:endParaRPr lang="ru-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Font typeface="Wingdings 2" pitchFamily="18" charset="2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    </a:t>
            </a:r>
          </a:p>
          <a:p>
            <a:pPr marL="45720" indent="0" algn="ctr">
              <a:buFont typeface="Wingdings 2" pitchFamily="18" charset="2"/>
              <a:buNone/>
              <a:defRPr/>
            </a:pPr>
            <a:r>
              <a:rPr lang="ru-RU" sz="4000" b="1" i="1" dirty="0" smtClean="0">
                <a:solidFill>
                  <a:srgbClr val="C00000"/>
                </a:solidFill>
              </a:rPr>
              <a:t>          Успеваемость 93%</a:t>
            </a:r>
          </a:p>
          <a:p>
            <a:pPr marL="45720" indent="0" algn="ctr">
              <a:buFont typeface="Wingdings 2" pitchFamily="18" charset="2"/>
              <a:buNone/>
              <a:defRPr/>
            </a:pPr>
            <a:r>
              <a:rPr lang="ru-RU" sz="4000" b="1" i="1" dirty="0" smtClean="0">
                <a:solidFill>
                  <a:srgbClr val="C00000"/>
                </a:solidFill>
              </a:rPr>
              <a:t> Качество -  64%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1331913" y="404813"/>
            <a:ext cx="5884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002060"/>
                </a:solidFill>
                <a:cs typeface="Aharoni" pitchFamily="2" charset="-79"/>
              </a:rPr>
              <a:t>Итоги первой четверти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395288" y="371475"/>
            <a:ext cx="8353425" cy="9239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i="1"/>
              <a:t>Итоги 1 четверти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nline-documents.ru/articles/2016/05/arhitektor/files/assets/common/page-substrates/page0001.jpg"/>
          <p:cNvPicPr>
            <a:picLocks noChangeAspect="1" noChangeArrowheads="1"/>
          </p:cNvPicPr>
          <p:nvPr/>
        </p:nvPicPr>
        <p:blipFill>
          <a:blip r:embed="rId2" cstate="print"/>
          <a:srcRect l="7190" t="5083" r="9096" b="5592"/>
          <a:stretch>
            <a:fillRect/>
          </a:stretch>
        </p:blipFill>
        <p:spPr bwMode="auto">
          <a:xfrm>
            <a:off x="1" y="1"/>
            <a:ext cx="10188624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2348880"/>
            <a:ext cx="7056784" cy="3744416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dirty="0" smtClean="0">
                <a:latin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260648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темы изучены:</a:t>
            </a: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1772816"/>
            <a:ext cx="65527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buFontTx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</a:rPr>
              <a:t>Звуки речи и буквы.</a:t>
            </a:r>
          </a:p>
          <a:p>
            <a:pPr marL="609600" indent="-609600">
              <a:buFontTx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</a:rPr>
              <a:t>Учимся писать сочетания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</a:rPr>
              <a:t>жи-ши,ча-ща,чу-щу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marL="609600" indent="-609600">
              <a:buFontTx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</a:rPr>
              <a:t>Перенос слова.</a:t>
            </a:r>
          </a:p>
          <a:p>
            <a:pPr marL="609600" indent="-609600">
              <a:buFontTx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</a:rPr>
              <a:t>Слоги ударные и безударные.</a:t>
            </a:r>
          </a:p>
          <a:p>
            <a:pPr marL="609600" indent="-609600">
              <a:buFontTx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</a:rPr>
              <a:t>Слово и предложение.</a:t>
            </a:r>
          </a:p>
          <a:p>
            <a:pPr marL="609600" indent="-609600">
              <a:buFontTx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</a:rPr>
              <a:t>Окончание как  часть слова.</a:t>
            </a:r>
          </a:p>
          <a:p>
            <a:pPr marL="609600" indent="-609600">
              <a:buFontTx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</a:rPr>
              <a:t>Неизменяемые слова.</a:t>
            </a:r>
          </a:p>
          <a:p>
            <a:endParaRPr lang="ru-RU" dirty="0"/>
          </a:p>
        </p:txBody>
      </p:sp>
      <p:pic>
        <p:nvPicPr>
          <p:cNvPr id="17410" name="Picture 2" descr="https://3.downloader.disk.yandex.ru/preview/dde93f4c6253303c16c1743fb2e71a00470cb82a208003177d85aa830dc3c599/5bd7b026/O004_NuWzQaAT6JoksVxdo73RJVjcApL8DherX6H_8temC7hAPGdOstoVs2ULKwiq_J6bpmRyOJonT3VoXnDag%3D%3D?uid=0&amp;filename=0_78e60_fbe60891_orig.png&amp;disposition=inline&amp;hash=&amp;limit=0&amp;content_type=image%2Fpng&amp;tknv=v2&amp;size=1243x5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3191262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>
            <a:normAutofit fontScale="90000"/>
          </a:bodyPr>
          <a:lstStyle/>
          <a:p>
            <a:pPr eaLnBrk="1" hangingPunct="1">
              <a:defRPr/>
            </a:pPr>
            <a:r>
              <a:rPr lang="ru-RU" sz="3800" b="1" i="1" dirty="0" smtClean="0">
                <a:solidFill>
                  <a:srgbClr val="002060"/>
                </a:solidFill>
              </a:rPr>
              <a:t>Итоги контрольной работы  </a:t>
            </a:r>
            <a:br>
              <a:rPr lang="ru-RU" sz="3800" b="1" i="1" dirty="0" smtClean="0">
                <a:solidFill>
                  <a:srgbClr val="002060"/>
                </a:solidFill>
              </a:rPr>
            </a:br>
            <a:r>
              <a:rPr lang="ru-RU" sz="3800" b="1" dirty="0" smtClean="0">
                <a:solidFill>
                  <a:srgbClr val="002060"/>
                </a:solidFill>
              </a:rPr>
              <a:t> </a:t>
            </a:r>
            <a:r>
              <a:rPr lang="ru-RU" sz="3800" b="1" dirty="0" smtClean="0">
                <a:solidFill>
                  <a:srgbClr val="C00000"/>
                </a:solidFill>
              </a:rPr>
              <a:t>Русский язык</a:t>
            </a:r>
          </a:p>
        </p:txBody>
      </p:sp>
      <p:graphicFrame>
        <p:nvGraphicFramePr>
          <p:cNvPr id="85111" name="Group 119"/>
          <p:cNvGraphicFramePr>
            <a:graphicFrameLocks noGrp="1"/>
          </p:cNvGraphicFramePr>
          <p:nvPr>
            <p:ph idx="4294967295"/>
          </p:nvPr>
        </p:nvGraphicFramePr>
        <p:xfrm>
          <a:off x="468313" y="1628775"/>
          <a:ext cx="8027988" cy="3927476"/>
        </p:xfrm>
        <a:graphic>
          <a:graphicData uri="http://schemas.openxmlformats.org/drawingml/2006/table">
            <a:tbl>
              <a:tblPr/>
              <a:tblGrid>
                <a:gridCol w="1151732"/>
                <a:gridCol w="1080120"/>
                <a:gridCol w="1080120"/>
                <a:gridCol w="1224136"/>
                <a:gridCol w="1008112"/>
                <a:gridCol w="1335040"/>
                <a:gridCol w="1148728"/>
              </a:tblGrid>
              <a:tr h="823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rbel" pitchFamily="34" charset="0"/>
                        </a:rPr>
                        <a:t>К. р.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rbel" pitchFamily="34" charset="0"/>
                        </a:rPr>
                        <a:t>   «5»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rbel" pitchFamily="34" charset="0"/>
                        </a:rPr>
                        <a:t>   «4»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rbel" pitchFamily="34" charset="0"/>
                        </a:rPr>
                        <a:t>    «3»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rbel" pitchFamily="34" charset="0"/>
                        </a:rPr>
                        <a:t>  «2»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rbel" pitchFamily="34" charset="0"/>
                        </a:rPr>
                        <a:t>Кач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rbel" pitchFamily="34" charset="0"/>
                        </a:rPr>
                        <a:t>-во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rbel" pitchFamily="34" charset="0"/>
                        </a:rPr>
                        <a:t>   %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rbel" pitchFamily="34" charset="0"/>
                        </a:rPr>
                        <a:t>Усп-ть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rbel" pitchFamily="34" charset="0"/>
                        </a:rPr>
                        <a:t>   %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4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Вход-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ная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7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rbel" pitchFamily="34" charset="0"/>
                        </a:rPr>
                        <a:t>67%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73%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699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9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I 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четв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rbel" pitchFamily="34" charset="0"/>
                        </a:rPr>
                        <a:t>71%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71%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62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nline-documents.ru/articles/2016/05/arhitektor/files/assets/common/page-substrates/page0001.jpg"/>
          <p:cNvPicPr>
            <a:picLocks noChangeAspect="1" noChangeArrowheads="1"/>
          </p:cNvPicPr>
          <p:nvPr/>
        </p:nvPicPr>
        <p:blipFill>
          <a:blip r:embed="rId2" cstate="print"/>
          <a:srcRect l="10329" t="5083" r="9096" b="5592"/>
          <a:stretch>
            <a:fillRect/>
          </a:stretch>
        </p:blipFill>
        <p:spPr bwMode="auto">
          <a:xfrm>
            <a:off x="0" y="0"/>
            <a:ext cx="9756576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2348880"/>
            <a:ext cx="7056784" cy="3744416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dirty="0" smtClean="0">
                <a:latin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9184" y="0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темы изучены:</a:t>
            </a:r>
          </a:p>
          <a:p>
            <a:pPr algn="ctr"/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104" y="1340768"/>
            <a:ext cx="7381328" cy="517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90000"/>
              </a:lnSpc>
              <a:buAutoNum type="arabicPeriod"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514350" indent="-514350">
              <a:lnSpc>
                <a:spcPct val="90000"/>
              </a:lnSpc>
              <a:buAutoNum type="arabicPeriod"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Сложение и вычитание в пределах 100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Луч. Числовой луч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Единицы измерения длин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 (м, дм, см).</a:t>
            </a:r>
          </a:p>
          <a:p>
            <a:pPr marL="514350" indent="-514350">
              <a:lnSpc>
                <a:spcPct val="9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4.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Способы сложения и вычитания в пределах100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Письменные приемы сложения и вычитания двузначных чисел без перехода через десяток, с переходом через десяток).</a:t>
            </a:r>
          </a:p>
          <a:p>
            <a:pPr marL="514350" indent="-514350">
              <a:lnSpc>
                <a:spcPct val="9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sz="2800" i="1" dirty="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ru-RU" sz="28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6386" name="Picture 2" descr="https://2.downloader.disk.yandex.ru/preview/aca1ce91b736760dc373acc9af5c6ca64f6ba6bade0985601a28ed117f2dc3ec/5bd7b026/CiMDZfvLzgQ-yOpjpUDACpixm9aXeOKROYdZWFRmqY6RU0ojYE2l96GqaXJzLYALq_J6bpmRyOJonT3VoXnDag%3D%3D?uid=0&amp;filename=0_5e778_deb6f8bf_orig.png&amp;disposition=inline&amp;hash=&amp;limit=0&amp;content_type=image%2Fpng&amp;tknv=v2&amp;size=1243x5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951544"/>
            <a:ext cx="2453442" cy="1549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>
            <a:normAutofit fontScale="90000"/>
          </a:bodyPr>
          <a:lstStyle/>
          <a:p>
            <a:pPr eaLnBrk="1" hangingPunct="1">
              <a:defRPr/>
            </a:pPr>
            <a:r>
              <a:rPr lang="ru-RU" sz="3800" b="1" i="1" dirty="0" smtClean="0">
                <a:solidFill>
                  <a:srgbClr val="002060"/>
                </a:solidFill>
              </a:rPr>
              <a:t>Итоги контрольной работы  </a:t>
            </a:r>
            <a:br>
              <a:rPr lang="ru-RU" sz="3800" b="1" i="1" dirty="0" smtClean="0">
                <a:solidFill>
                  <a:srgbClr val="002060"/>
                </a:solidFill>
              </a:rPr>
            </a:br>
            <a:r>
              <a:rPr lang="ru-RU" sz="3800" b="1" i="1" dirty="0">
                <a:solidFill>
                  <a:srgbClr val="002060"/>
                </a:solidFill>
              </a:rPr>
              <a:t> </a:t>
            </a:r>
            <a:r>
              <a:rPr lang="ru-RU" sz="3800" b="1" i="1" dirty="0" smtClean="0">
                <a:solidFill>
                  <a:srgbClr val="002060"/>
                </a:solidFill>
              </a:rPr>
              <a:t> </a:t>
            </a:r>
            <a:r>
              <a:rPr lang="ru-RU" sz="3800" b="1" dirty="0" smtClean="0">
                <a:solidFill>
                  <a:srgbClr val="C00000"/>
                </a:solidFill>
              </a:rPr>
              <a:t>Математика</a:t>
            </a:r>
          </a:p>
        </p:txBody>
      </p:sp>
      <p:graphicFrame>
        <p:nvGraphicFramePr>
          <p:cNvPr id="85111" name="Group 119"/>
          <p:cNvGraphicFramePr>
            <a:graphicFrameLocks noGrp="1"/>
          </p:cNvGraphicFramePr>
          <p:nvPr>
            <p:ph idx="4294967295"/>
          </p:nvPr>
        </p:nvGraphicFramePr>
        <p:xfrm>
          <a:off x="468313" y="1628775"/>
          <a:ext cx="8027988" cy="3927476"/>
        </p:xfrm>
        <a:graphic>
          <a:graphicData uri="http://schemas.openxmlformats.org/drawingml/2006/table">
            <a:tbl>
              <a:tblPr/>
              <a:tblGrid>
                <a:gridCol w="1151732"/>
                <a:gridCol w="1080120"/>
                <a:gridCol w="1080120"/>
                <a:gridCol w="1224136"/>
                <a:gridCol w="1008112"/>
                <a:gridCol w="1335040"/>
                <a:gridCol w="1148728"/>
              </a:tblGrid>
              <a:tr h="823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rbel" pitchFamily="34" charset="0"/>
                        </a:rPr>
                        <a:t>К. р.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rbel" pitchFamily="34" charset="0"/>
                        </a:rPr>
                        <a:t>   «5»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rbel" pitchFamily="34" charset="0"/>
                        </a:rPr>
                        <a:t>   «4»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rbel" pitchFamily="34" charset="0"/>
                        </a:rPr>
                        <a:t>    «3»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rbel" pitchFamily="34" charset="0"/>
                        </a:rPr>
                        <a:t>  «2»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rbel" pitchFamily="34" charset="0"/>
                        </a:rPr>
                        <a:t>Кач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rbel" pitchFamily="34" charset="0"/>
                        </a:rPr>
                        <a:t>-во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rbel" pitchFamily="34" charset="0"/>
                        </a:rPr>
                        <a:t>   %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rbel" pitchFamily="34" charset="0"/>
                        </a:rPr>
                        <a:t>Усп-ть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rbel" pitchFamily="34" charset="0"/>
                        </a:rPr>
                        <a:t>   %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4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Вход-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ная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7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rbel" pitchFamily="34" charset="0"/>
                        </a:rPr>
                        <a:t>73%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80%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699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9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I 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четв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rbel" pitchFamily="34" charset="0"/>
                        </a:rPr>
                        <a:t>43%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86%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62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514</Words>
  <Application>Microsoft Office PowerPoint</Application>
  <PresentationFormat>Экран (4:3)</PresentationFormat>
  <Paragraphs>163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РОДИТЕЛЬСКОЕ СОБРАНИЕ ВО 2 КЛАССЕ  ИТОГИ 1 ЧЕТВЕРТИ </vt:lpstr>
      <vt:lpstr>       1. Итоги успеваемости за 1 четверть. 2. Первые школьные отметки . 3. Ведение тетрадей и  дневников обучающимися.  4. Разное.  </vt:lpstr>
      <vt:lpstr>  На начало четверти – 15обучающихся На конец четверти – 14 обучающихся,  9 мальчиков и 5 девочек.    </vt:lpstr>
      <vt:lpstr>Слайд 4</vt:lpstr>
      <vt:lpstr>Слайд 5</vt:lpstr>
      <vt:lpstr>   </vt:lpstr>
      <vt:lpstr>Итоги контрольной работы    Русский язык</vt:lpstr>
      <vt:lpstr>   </vt:lpstr>
      <vt:lpstr>Итоги контрольной работы     Математика</vt:lpstr>
      <vt:lpstr>Литературное чтение</vt:lpstr>
      <vt:lpstr>Итоги проверки нормы чтения по литературному чтению.</vt:lpstr>
      <vt:lpstr>   </vt:lpstr>
      <vt:lpstr>Наши тетради</vt:lpstr>
      <vt:lpstr>Слайд 14</vt:lpstr>
      <vt:lpstr>Слайд 15</vt:lpstr>
      <vt:lpstr>Слайд 16</vt:lpstr>
      <vt:lpstr>Слайд 17</vt:lpstr>
      <vt:lpstr>Дневник - лицо ученика!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 Итоги 1 четверти</dc:title>
  <dc:creator>Галина</dc:creator>
  <cp:lastModifiedBy>USER</cp:lastModifiedBy>
  <cp:revision>41</cp:revision>
  <dcterms:created xsi:type="dcterms:W3CDTF">2018-10-29T19:16:10Z</dcterms:created>
  <dcterms:modified xsi:type="dcterms:W3CDTF">2020-10-17T08:38:42Z</dcterms:modified>
</cp:coreProperties>
</file>